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11/5/2016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11/5/2016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Una dieta correcta para mantener la salud</a:t>
            </a:r>
            <a:endParaRPr lang="es-MX" dirty="0"/>
          </a:p>
        </p:txBody>
      </p:sp>
    </p:spTree>
    <p:extLst>
      <p:ext uri="{BB962C8B-B14F-4D97-AF65-F5344CB8AC3E}">
        <p14:creationId xmlns:p14="http://schemas.microsoft.com/office/powerpoint/2010/main" val="25142711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Vitaminas y minerales </a:t>
            </a:r>
            <a:endParaRPr lang="es-MX" b="1" dirty="0"/>
          </a:p>
        </p:txBody>
      </p:sp>
      <p:sp>
        <p:nvSpPr>
          <p:cNvPr id="3" name="Marcador de contenido 2"/>
          <p:cNvSpPr>
            <a:spLocks noGrp="1"/>
          </p:cNvSpPr>
          <p:nvPr>
            <p:ph idx="1"/>
          </p:nvPr>
        </p:nvSpPr>
        <p:spPr>
          <a:xfrm>
            <a:off x="1143001" y="2057400"/>
            <a:ext cx="4050792" cy="4038600"/>
          </a:xfrm>
        </p:spPr>
        <p:txBody>
          <a:bodyPr>
            <a:normAutofit/>
          </a:bodyPr>
          <a:lstStyle/>
          <a:p>
            <a:r>
              <a:rPr lang="es-MX" b="1" dirty="0" smtClean="0">
                <a:solidFill>
                  <a:schemeClr val="accent3">
                    <a:lumMod val="50000"/>
                  </a:schemeClr>
                </a:solidFill>
              </a:rPr>
              <a:t>Son sustancias esenciales para el funcionamiento de cada una de las </a:t>
            </a:r>
            <a:r>
              <a:rPr lang="es-MX" b="1" dirty="0" smtClean="0">
                <a:solidFill>
                  <a:schemeClr val="accent3">
                    <a:lumMod val="50000"/>
                  </a:schemeClr>
                </a:solidFill>
              </a:rPr>
              <a:t>células</a:t>
            </a:r>
            <a:r>
              <a:rPr lang="es-MX" b="1" dirty="0">
                <a:solidFill>
                  <a:schemeClr val="accent3">
                    <a:lumMod val="50000"/>
                  </a:schemeClr>
                </a:solidFill>
              </a:rPr>
              <a:t>.</a:t>
            </a:r>
            <a:endParaRPr lang="es-MX" b="1" dirty="0" smtClean="0">
              <a:solidFill>
                <a:schemeClr val="accent3">
                  <a:lumMod val="50000"/>
                </a:schemeClr>
              </a:solidFill>
            </a:endParaRPr>
          </a:p>
          <a:p>
            <a:r>
              <a:rPr lang="es-MX" b="1" dirty="0" smtClean="0">
                <a:solidFill>
                  <a:schemeClr val="accent3">
                    <a:lumMod val="50000"/>
                  </a:schemeClr>
                </a:solidFill>
              </a:rPr>
              <a:t>La deficiencia vitamínica, puede provocar diferentes enfermedades o el mal funcionamiento del organismo. </a:t>
            </a:r>
          </a:p>
          <a:p>
            <a:r>
              <a:rPr lang="es-MX" b="1" dirty="0" smtClean="0">
                <a:solidFill>
                  <a:schemeClr val="accent3">
                    <a:lumMod val="50000"/>
                  </a:schemeClr>
                </a:solidFill>
              </a:rPr>
              <a:t>Los minerales son elementos nutritivos que requerimos en pequeñas cantidades. </a:t>
            </a:r>
            <a:endParaRPr lang="es-MX" b="1" dirty="0">
              <a:solidFill>
                <a:schemeClr val="accent3">
                  <a:lumMod val="50000"/>
                </a:schemeClr>
              </a:solidFill>
            </a:endParaRPr>
          </a:p>
        </p:txBody>
      </p:sp>
      <p:pic>
        <p:nvPicPr>
          <p:cNvPr id="8194" name="Picture 2" descr="http://blog-static.hola.com/elblogdecristinatarrega/files/2014/01/fuentes-vitamin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760" y="1965960"/>
            <a:ext cx="4855337" cy="285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58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E</a:t>
            </a:r>
            <a:r>
              <a:rPr lang="es-MX" b="1" dirty="0" smtClean="0"/>
              <a:t>jemplos: </a:t>
            </a:r>
            <a:endParaRPr lang="es-MX" b="1" dirty="0"/>
          </a:p>
        </p:txBody>
      </p:sp>
      <p:sp>
        <p:nvSpPr>
          <p:cNvPr id="3" name="Marcador de contenido 2"/>
          <p:cNvSpPr>
            <a:spLocks noGrp="1"/>
          </p:cNvSpPr>
          <p:nvPr>
            <p:ph idx="1"/>
          </p:nvPr>
        </p:nvSpPr>
        <p:spPr/>
        <p:txBody>
          <a:bodyPr>
            <a:normAutofit/>
          </a:bodyPr>
          <a:lstStyle/>
          <a:p>
            <a:r>
              <a:rPr lang="es-MX" sz="3200" b="1" dirty="0" smtClean="0"/>
              <a:t>Cloruro de sodio</a:t>
            </a:r>
          </a:p>
          <a:p>
            <a:r>
              <a:rPr lang="es-MX" sz="3200" b="1" dirty="0" smtClean="0"/>
              <a:t>Potasio</a:t>
            </a:r>
          </a:p>
          <a:p>
            <a:r>
              <a:rPr lang="es-MX" sz="3200" b="1" dirty="0" smtClean="0"/>
              <a:t>Calcio y fosforo</a:t>
            </a:r>
          </a:p>
          <a:p>
            <a:r>
              <a:rPr lang="es-MX" sz="3200" b="1" dirty="0" smtClean="0"/>
              <a:t>Hierro </a:t>
            </a:r>
          </a:p>
        </p:txBody>
      </p:sp>
      <p:pic>
        <p:nvPicPr>
          <p:cNvPr id="9218" name="Picture 2" descr="http://4.bp.blogspot.com/-3ZJvEkvr438/UZKGun6UUPI/AAAAAAAAAOM/cRofMXt8498/s1600/deficiencia-vitami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863" y="609600"/>
            <a:ext cx="4672457" cy="38620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um.es/molecula/gravita/frut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111" y="3353476"/>
            <a:ext cx="4169664" cy="299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199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36140" y="2363831"/>
            <a:ext cx="9063700" cy="1323439"/>
          </a:xfrm>
          <a:prstGeom prst="rect">
            <a:avLst/>
          </a:prstGeom>
          <a:noFill/>
        </p:spPr>
        <p:txBody>
          <a:bodyPr wrap="none" lIns="91440" tIns="45720" rIns="91440" bIns="45720">
            <a:spAutoFit/>
          </a:bodyPr>
          <a:lstStyle/>
          <a:p>
            <a:pPr algn="ctr"/>
            <a:r>
              <a:rPr lang="es-ES" sz="8000" b="1" cap="none" spc="0" dirty="0" smtClean="0">
                <a:ln w="22225">
                  <a:solidFill>
                    <a:schemeClr val="accent2"/>
                  </a:solidFill>
                  <a:prstDash val="solid"/>
                </a:ln>
                <a:solidFill>
                  <a:schemeClr val="accent2">
                    <a:lumMod val="40000"/>
                    <a:lumOff val="60000"/>
                  </a:schemeClr>
                </a:solidFill>
                <a:effectLst/>
              </a:rPr>
              <a:t>Una dieta completa </a:t>
            </a:r>
            <a:endParaRPr lang="es-E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10160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ellahoy.es/img/Las-vitaminas-no-engor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168" y="1069848"/>
            <a:ext cx="4280660" cy="340398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imeoobesidad.com/blog/wp-content/uploads/2013/10/Trigo-tr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71" y="1211341"/>
            <a:ext cx="3182112" cy="352143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069848" y="1069848"/>
            <a:ext cx="9872871" cy="4892040"/>
          </a:xfrm>
        </p:spPr>
        <p:txBody>
          <a:bodyPr>
            <a:normAutofit/>
          </a:bodyPr>
          <a:lstStyle/>
          <a:p>
            <a:r>
              <a:rPr lang="es-MX" sz="3200" b="1" dirty="0" smtClean="0">
                <a:solidFill>
                  <a:schemeClr val="accent4">
                    <a:lumMod val="50000"/>
                  </a:schemeClr>
                </a:solidFill>
              </a:rPr>
              <a:t>Verduras y frutas</a:t>
            </a:r>
            <a:r>
              <a:rPr lang="es-MX" sz="3200" b="1" dirty="0" smtClean="0">
                <a:solidFill>
                  <a:schemeClr val="accent2">
                    <a:lumMod val="50000"/>
                  </a:schemeClr>
                </a:solidFill>
              </a:rPr>
              <a:t>.- Fuente importante de vitaminas y minerales.</a:t>
            </a:r>
          </a:p>
          <a:p>
            <a:endParaRPr lang="es-MX" sz="3200" b="1" dirty="0">
              <a:solidFill>
                <a:schemeClr val="accent4">
                  <a:lumMod val="50000"/>
                </a:schemeClr>
              </a:solidFill>
            </a:endParaRPr>
          </a:p>
          <a:p>
            <a:endParaRPr lang="es-MX" sz="3200" b="1" dirty="0" smtClean="0">
              <a:solidFill>
                <a:schemeClr val="accent4">
                  <a:lumMod val="50000"/>
                </a:schemeClr>
              </a:solidFill>
            </a:endParaRPr>
          </a:p>
          <a:p>
            <a:endParaRPr lang="es-MX" sz="3200" b="1" dirty="0">
              <a:solidFill>
                <a:schemeClr val="accent4">
                  <a:lumMod val="50000"/>
                </a:schemeClr>
              </a:solidFill>
            </a:endParaRPr>
          </a:p>
          <a:p>
            <a:r>
              <a:rPr lang="es-MX" sz="3200" b="1" dirty="0" smtClean="0">
                <a:solidFill>
                  <a:schemeClr val="accent4">
                    <a:lumMod val="50000"/>
                  </a:schemeClr>
                </a:solidFill>
              </a:rPr>
              <a:t>Cereales y tubérculos.- </a:t>
            </a:r>
            <a:r>
              <a:rPr lang="es-MX" sz="3200" b="1" dirty="0" smtClean="0">
                <a:solidFill>
                  <a:schemeClr val="accent2">
                    <a:lumMod val="50000"/>
                  </a:schemeClr>
                </a:solidFill>
              </a:rPr>
              <a:t>Contienen principalmente carbohidratos. </a:t>
            </a:r>
            <a:endParaRPr lang="es-MX" sz="3200" b="1" dirty="0">
              <a:solidFill>
                <a:schemeClr val="accent2">
                  <a:lumMod val="50000"/>
                </a:schemeClr>
              </a:solidFill>
            </a:endParaRPr>
          </a:p>
        </p:txBody>
      </p:sp>
    </p:spTree>
    <p:extLst>
      <p:ext uri="{BB962C8B-B14F-4D97-AF65-F5344CB8AC3E}">
        <p14:creationId xmlns:p14="http://schemas.microsoft.com/office/powerpoint/2010/main" val="34196834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paellaartesanal.info/image/fil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119" y="89611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mx.selecciones.com/upload/contents/secondaryImage_3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746" y="2249423"/>
            <a:ext cx="3964745" cy="264052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143000" y="512064"/>
            <a:ext cx="9872871" cy="5583936"/>
          </a:xfrm>
        </p:spPr>
        <p:txBody>
          <a:bodyPr>
            <a:normAutofit/>
          </a:bodyPr>
          <a:lstStyle/>
          <a:p>
            <a:r>
              <a:rPr lang="es-MX" sz="3600" b="1" dirty="0" smtClean="0">
                <a:solidFill>
                  <a:schemeClr val="accent2">
                    <a:lumMod val="50000"/>
                  </a:schemeClr>
                </a:solidFill>
              </a:rPr>
              <a:t>Alimentos de origen animal.- </a:t>
            </a:r>
            <a:r>
              <a:rPr lang="es-MX" sz="3600" b="1" dirty="0" smtClean="0">
                <a:solidFill>
                  <a:schemeClr val="accent4">
                    <a:lumMod val="50000"/>
                  </a:schemeClr>
                </a:solidFill>
              </a:rPr>
              <a:t>Aportan gran cantidad de proteínas. </a:t>
            </a:r>
          </a:p>
          <a:p>
            <a:endParaRPr lang="es-MX" sz="3600" b="1" dirty="0">
              <a:solidFill>
                <a:schemeClr val="accent2">
                  <a:lumMod val="50000"/>
                </a:schemeClr>
              </a:solidFill>
            </a:endParaRPr>
          </a:p>
          <a:p>
            <a:pPr marL="45720" indent="0">
              <a:buNone/>
            </a:pPr>
            <a:endParaRPr lang="es-MX" sz="3600" b="1" dirty="0" smtClean="0">
              <a:solidFill>
                <a:schemeClr val="accent2">
                  <a:lumMod val="50000"/>
                </a:schemeClr>
              </a:solidFill>
            </a:endParaRPr>
          </a:p>
          <a:p>
            <a:pPr marL="45720" indent="0">
              <a:buNone/>
            </a:pPr>
            <a:endParaRPr lang="es-MX" sz="3600" b="1" dirty="0" smtClean="0">
              <a:solidFill>
                <a:schemeClr val="accent2">
                  <a:lumMod val="50000"/>
                </a:schemeClr>
              </a:solidFill>
            </a:endParaRPr>
          </a:p>
          <a:p>
            <a:r>
              <a:rPr lang="es-MX" sz="3600" b="1" dirty="0" smtClean="0">
                <a:solidFill>
                  <a:schemeClr val="accent2">
                    <a:lumMod val="50000"/>
                  </a:schemeClr>
                </a:solidFill>
              </a:rPr>
              <a:t>Leguminosas.- </a:t>
            </a:r>
            <a:r>
              <a:rPr lang="es-MX" sz="3600" b="1" dirty="0" smtClean="0">
                <a:solidFill>
                  <a:schemeClr val="accent4">
                    <a:lumMod val="50000"/>
                  </a:schemeClr>
                </a:solidFill>
              </a:rPr>
              <a:t>Tienen un alto contenido de fibras y aminoácidos. Son plantas en las que las semillas esta dentro de una vaina.   </a:t>
            </a:r>
          </a:p>
          <a:p>
            <a:endParaRPr lang="es-MX" dirty="0"/>
          </a:p>
          <a:p>
            <a:endParaRPr lang="es-MX" dirty="0" smtClean="0"/>
          </a:p>
          <a:p>
            <a:endParaRPr lang="es-MX" dirty="0"/>
          </a:p>
          <a:p>
            <a:endParaRPr lang="es-MX" dirty="0"/>
          </a:p>
        </p:txBody>
      </p:sp>
    </p:spTree>
    <p:extLst>
      <p:ext uri="{BB962C8B-B14F-4D97-AF65-F5344CB8AC3E}">
        <p14:creationId xmlns:p14="http://schemas.microsoft.com/office/powerpoint/2010/main" val="15204190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00753" y="1687174"/>
            <a:ext cx="8806287" cy="3139321"/>
          </a:xfrm>
          <a:prstGeom prst="rect">
            <a:avLst/>
          </a:prstGeom>
          <a:noFill/>
        </p:spPr>
        <p:txBody>
          <a:bodyPr wrap="square" lIns="91440" tIns="45720" rIns="91440" bIns="45720">
            <a:spAutoFit/>
          </a:bodyPr>
          <a:lstStyle/>
          <a:p>
            <a:pPr algn="ctr"/>
            <a:r>
              <a:rPr lang="es-ES" sz="6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Enfermedades relacionadas </a:t>
            </a:r>
          </a:p>
          <a:p>
            <a:pPr algn="ctr"/>
            <a:r>
              <a:rPr lang="es-ES" sz="6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 la alimentación </a:t>
            </a:r>
            <a:endParaRPr lang="es-ES" sz="6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9430671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Bulimia </a:t>
            </a:r>
            <a:endParaRPr lang="es-MX" b="1" dirty="0"/>
          </a:p>
        </p:txBody>
      </p:sp>
      <p:sp>
        <p:nvSpPr>
          <p:cNvPr id="3" name="Marcador de contenido 2"/>
          <p:cNvSpPr>
            <a:spLocks noGrp="1"/>
          </p:cNvSpPr>
          <p:nvPr>
            <p:ph idx="1"/>
          </p:nvPr>
        </p:nvSpPr>
        <p:spPr>
          <a:xfrm>
            <a:off x="1143001" y="2057400"/>
            <a:ext cx="4489703" cy="4038600"/>
          </a:xfrm>
        </p:spPr>
        <p:txBody>
          <a:bodyPr>
            <a:normAutofit/>
          </a:bodyPr>
          <a:lstStyle/>
          <a:p>
            <a:r>
              <a:rPr lang="es-MX" sz="3200" b="1" dirty="0" smtClean="0">
                <a:solidFill>
                  <a:schemeClr val="accent4">
                    <a:lumMod val="50000"/>
                  </a:schemeClr>
                </a:solidFill>
              </a:rPr>
              <a:t>Se caracteriza por tener un incontable deseo por comer, por lo que ingieren una gran cantidad de alimentos y después se provocan el vomito. </a:t>
            </a:r>
          </a:p>
          <a:p>
            <a:endParaRPr lang="es-MX" sz="3200" b="1" dirty="0"/>
          </a:p>
        </p:txBody>
      </p:sp>
      <p:pic>
        <p:nvPicPr>
          <p:cNvPr id="12290" name="Picture 2" descr="http://www.ellahoy.es/img/bulim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463" y="1965960"/>
            <a:ext cx="5531826" cy="368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46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Anorexia </a:t>
            </a:r>
            <a:endParaRPr lang="es-MX" b="1" dirty="0"/>
          </a:p>
        </p:txBody>
      </p:sp>
      <p:sp>
        <p:nvSpPr>
          <p:cNvPr id="3" name="Marcador de contenido 2"/>
          <p:cNvSpPr>
            <a:spLocks noGrp="1"/>
          </p:cNvSpPr>
          <p:nvPr>
            <p:ph idx="1"/>
          </p:nvPr>
        </p:nvSpPr>
        <p:spPr>
          <a:xfrm>
            <a:off x="1143001" y="2057400"/>
            <a:ext cx="3099816" cy="4038600"/>
          </a:xfrm>
        </p:spPr>
        <p:txBody>
          <a:bodyPr>
            <a:normAutofit/>
          </a:bodyPr>
          <a:lstStyle/>
          <a:p>
            <a:r>
              <a:rPr lang="es-MX" sz="3200" b="1" dirty="0" smtClean="0">
                <a:solidFill>
                  <a:schemeClr val="accent6">
                    <a:lumMod val="50000"/>
                  </a:schemeClr>
                </a:solidFill>
              </a:rPr>
              <a:t>Se caracteriza porque la persona que la padece, evita alimentarse por no querer subir de peso. </a:t>
            </a:r>
            <a:endParaRPr lang="es-MX" sz="3200" b="1" dirty="0">
              <a:solidFill>
                <a:schemeClr val="accent6">
                  <a:lumMod val="50000"/>
                </a:schemeClr>
              </a:solidFill>
            </a:endParaRPr>
          </a:p>
        </p:txBody>
      </p:sp>
      <p:pic>
        <p:nvPicPr>
          <p:cNvPr id="13314" name="Picture 2" descr="http://www.ellahoy.es/img/anorexia-verse-gorda-en-el-espej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395" y="1121664"/>
            <a:ext cx="59531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167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Anemia </a:t>
            </a:r>
            <a:endParaRPr lang="es-MX" b="1" dirty="0"/>
          </a:p>
        </p:txBody>
      </p:sp>
      <p:sp>
        <p:nvSpPr>
          <p:cNvPr id="3" name="Marcador de contenido 2"/>
          <p:cNvSpPr>
            <a:spLocks noGrp="1"/>
          </p:cNvSpPr>
          <p:nvPr>
            <p:ph idx="1"/>
          </p:nvPr>
        </p:nvSpPr>
        <p:spPr>
          <a:xfrm>
            <a:off x="1143001" y="2057400"/>
            <a:ext cx="3520440" cy="4038600"/>
          </a:xfrm>
        </p:spPr>
        <p:txBody>
          <a:bodyPr>
            <a:noAutofit/>
          </a:bodyPr>
          <a:lstStyle/>
          <a:p>
            <a:r>
              <a:rPr lang="es-MX" sz="2800" b="1" dirty="0" smtClean="0">
                <a:solidFill>
                  <a:schemeClr val="accent1">
                    <a:lumMod val="50000"/>
                  </a:schemeClr>
                </a:solidFill>
              </a:rPr>
              <a:t>Se presenta por falta de hierro en la sangre, este mineral es muy importante ya que forma parte de los glóbulo rojos cuya función es transportar el oxigeno por todo el cuerpo. </a:t>
            </a:r>
            <a:endParaRPr lang="es-MX" sz="2800" b="1" dirty="0">
              <a:solidFill>
                <a:schemeClr val="accent1">
                  <a:lumMod val="50000"/>
                </a:schemeClr>
              </a:solidFill>
            </a:endParaRPr>
          </a:p>
        </p:txBody>
      </p:sp>
      <p:pic>
        <p:nvPicPr>
          <p:cNvPr id="14338" name="Picture 2" descr="http://cb221e5e0efb71fc1841-9db12db96d05339be60cb13283ba694d.r17.cf2.rackcdn.com/wp-content/uploads/iStock_000011991430XSmall_Sharon-Domin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433" y="1327023"/>
            <a:ext cx="4514596" cy="451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851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Desnutrición </a:t>
            </a:r>
            <a:endParaRPr lang="es-MX" b="1" dirty="0"/>
          </a:p>
        </p:txBody>
      </p:sp>
      <p:sp>
        <p:nvSpPr>
          <p:cNvPr id="3" name="Marcador de contenido 2"/>
          <p:cNvSpPr>
            <a:spLocks noGrp="1"/>
          </p:cNvSpPr>
          <p:nvPr>
            <p:ph idx="1"/>
          </p:nvPr>
        </p:nvSpPr>
        <p:spPr>
          <a:xfrm>
            <a:off x="1143001" y="2057400"/>
            <a:ext cx="4014216" cy="4038600"/>
          </a:xfrm>
        </p:spPr>
        <p:txBody>
          <a:bodyPr>
            <a:normAutofit lnSpcReduction="10000"/>
          </a:bodyPr>
          <a:lstStyle/>
          <a:p>
            <a:r>
              <a:rPr lang="es-MX" sz="3200" b="1" dirty="0" smtClean="0">
                <a:solidFill>
                  <a:schemeClr val="accent2">
                    <a:lumMod val="50000"/>
                  </a:schemeClr>
                </a:solidFill>
              </a:rPr>
              <a:t>Falta de energía y murientes, proteínas  minerales del cuerpo, es decir, se adquiere una cantidad baja de energía de acuerdo a las necesidades biológicas del organismo.</a:t>
            </a:r>
            <a:endParaRPr lang="es-MX" sz="3200" b="1" dirty="0">
              <a:solidFill>
                <a:schemeClr val="accent2">
                  <a:lumMod val="50000"/>
                </a:schemeClr>
              </a:solidFill>
            </a:endParaRPr>
          </a:p>
        </p:txBody>
      </p:sp>
      <p:pic>
        <p:nvPicPr>
          <p:cNvPr id="15362" name="Picture 2" descr="http://www.saludcronica.com/nimagenes_sc/img/fde_desnutri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415" y="2422842"/>
            <a:ext cx="48577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916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2">
                    <a:lumMod val="50000"/>
                  </a:schemeClr>
                </a:solidFill>
              </a:rPr>
              <a:t>Dieta:</a:t>
            </a:r>
            <a:endParaRPr lang="es-MX" b="1" dirty="0">
              <a:solidFill>
                <a:schemeClr val="tx2">
                  <a:lumMod val="50000"/>
                </a:schemeClr>
              </a:solidFill>
            </a:endParaRPr>
          </a:p>
        </p:txBody>
      </p:sp>
      <p:pic>
        <p:nvPicPr>
          <p:cNvPr id="1026" name="Picture 2" descr="http://ejerciciosencasa.es/wp-content/uploads/2013/10/dieta-efectiva-para-adelgaz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628" y="990600"/>
            <a:ext cx="5226646" cy="48196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143001" y="2057400"/>
            <a:ext cx="5513832" cy="4038600"/>
          </a:xfrm>
        </p:spPr>
        <p:txBody>
          <a:bodyPr>
            <a:normAutofit/>
          </a:bodyPr>
          <a:lstStyle/>
          <a:p>
            <a:r>
              <a:rPr lang="es-MX" sz="4400" b="1" dirty="0" smtClean="0">
                <a:solidFill>
                  <a:schemeClr val="accent2">
                    <a:lumMod val="50000"/>
                  </a:schemeClr>
                </a:solidFill>
              </a:rPr>
              <a:t>Se refiere a la ingesta apropiada de alimentos de a cuerdo a tu estilo de vida y las actividades que realizas</a:t>
            </a:r>
            <a:r>
              <a:rPr lang="es-MX" sz="3200" b="1" dirty="0" smtClean="0">
                <a:solidFill>
                  <a:schemeClr val="accent2">
                    <a:lumMod val="50000"/>
                  </a:schemeClr>
                </a:solidFill>
              </a:rPr>
              <a:t>.</a:t>
            </a:r>
            <a:endParaRPr lang="es-MX" sz="3200" b="1" dirty="0">
              <a:solidFill>
                <a:schemeClr val="accent2">
                  <a:lumMod val="50000"/>
                </a:schemeClr>
              </a:solidFill>
            </a:endParaRPr>
          </a:p>
        </p:txBody>
      </p:sp>
    </p:spTree>
    <p:extLst>
      <p:ext uri="{BB962C8B-B14F-4D97-AF65-F5344CB8AC3E}">
        <p14:creationId xmlns:p14="http://schemas.microsoft.com/office/powerpoint/2010/main" val="34269420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Obesidad </a:t>
            </a:r>
            <a:endParaRPr lang="es-MX" b="1" dirty="0"/>
          </a:p>
        </p:txBody>
      </p:sp>
      <p:sp>
        <p:nvSpPr>
          <p:cNvPr id="3" name="Marcador de contenido 2"/>
          <p:cNvSpPr>
            <a:spLocks noGrp="1"/>
          </p:cNvSpPr>
          <p:nvPr>
            <p:ph idx="1"/>
          </p:nvPr>
        </p:nvSpPr>
        <p:spPr>
          <a:xfrm>
            <a:off x="1143001" y="2057400"/>
            <a:ext cx="4123944" cy="4038600"/>
          </a:xfrm>
        </p:spPr>
        <p:txBody>
          <a:bodyPr>
            <a:normAutofit lnSpcReduction="10000"/>
          </a:bodyPr>
          <a:lstStyle/>
          <a:p>
            <a:r>
              <a:rPr lang="es-MX" sz="3200" b="1" dirty="0" smtClean="0">
                <a:solidFill>
                  <a:schemeClr val="accent3">
                    <a:lumMod val="50000"/>
                  </a:schemeClr>
                </a:solidFill>
              </a:rPr>
              <a:t>Enfermedad provocada por el exceso de calorías ingeridas, aunada de una mala alimentación, por lo que provoca que el organismo acumule reservas  energéticas en forma de grasa. </a:t>
            </a:r>
            <a:endParaRPr lang="es-MX" sz="3200" b="1" dirty="0">
              <a:solidFill>
                <a:schemeClr val="accent3">
                  <a:lumMod val="50000"/>
                </a:schemeClr>
              </a:solidFill>
            </a:endParaRPr>
          </a:p>
        </p:txBody>
      </p:sp>
      <p:pic>
        <p:nvPicPr>
          <p:cNvPr id="16386" name="Picture 2" descr="http://vitaedolor.com/wp-content/uploads/2013/11/O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945" y="1667573"/>
            <a:ext cx="5684206" cy="405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617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Diabetes</a:t>
            </a:r>
            <a:r>
              <a:rPr lang="es-MX" dirty="0" smtClean="0"/>
              <a:t> </a:t>
            </a:r>
            <a:endParaRPr lang="es-MX" dirty="0"/>
          </a:p>
        </p:txBody>
      </p:sp>
      <p:sp>
        <p:nvSpPr>
          <p:cNvPr id="3" name="Marcador de contenido 2"/>
          <p:cNvSpPr>
            <a:spLocks noGrp="1"/>
          </p:cNvSpPr>
          <p:nvPr>
            <p:ph idx="1"/>
          </p:nvPr>
        </p:nvSpPr>
        <p:spPr>
          <a:xfrm>
            <a:off x="1143001" y="2057400"/>
            <a:ext cx="3374136" cy="4038600"/>
          </a:xfrm>
        </p:spPr>
        <p:txBody>
          <a:bodyPr>
            <a:normAutofit lnSpcReduction="10000"/>
          </a:bodyPr>
          <a:lstStyle/>
          <a:p>
            <a:r>
              <a:rPr lang="es-MX" sz="3200" b="1" dirty="0" smtClean="0">
                <a:solidFill>
                  <a:srgbClr val="7030A0"/>
                </a:solidFill>
              </a:rPr>
              <a:t>Alta concentración de glucosa en la sangre debido a la disminución o falta de insulina (hormona producida por el páncreas). </a:t>
            </a:r>
            <a:endParaRPr lang="es-MX" sz="3200" b="1" dirty="0">
              <a:solidFill>
                <a:srgbClr val="7030A0"/>
              </a:solidFill>
            </a:endParaRPr>
          </a:p>
        </p:txBody>
      </p:sp>
      <p:pic>
        <p:nvPicPr>
          <p:cNvPr id="17410" name="Picture 2" descr="http://campusmexico.mx/wp-content/uploads/Diabetes-gor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512" y="1287780"/>
            <a:ext cx="6025027" cy="373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25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67712" y="2034647"/>
            <a:ext cx="7461504" cy="1862048"/>
          </a:xfrm>
          <a:prstGeom prst="rect">
            <a:avLst/>
          </a:prstGeom>
          <a:noFill/>
        </p:spPr>
        <p:txBody>
          <a:bodyPr wrap="square" lIns="91440" tIns="45720" rIns="91440" bIns="45720">
            <a:spAutoFit/>
          </a:bodyPr>
          <a:lstStyle/>
          <a:p>
            <a:pPr algn="ctr"/>
            <a:r>
              <a:rPr lang="es-ES" sz="11500" b="1" dirty="0" smtClean="0">
                <a:ln w="12700" cmpd="sng">
                  <a:solidFill>
                    <a:schemeClr val="accent4"/>
                  </a:solidFill>
                  <a:prstDash val="solid"/>
                </a:ln>
                <a:solidFill>
                  <a:schemeClr val="accent6">
                    <a:lumMod val="50000"/>
                  </a:schemeClr>
                </a:solidFill>
              </a:rPr>
              <a:t>Nutrientes </a:t>
            </a:r>
            <a:r>
              <a:rPr lang="es-ES" sz="115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0898559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6939" y="558085"/>
            <a:ext cx="9875520" cy="1356360"/>
          </a:xfrm>
        </p:spPr>
        <p:txBody>
          <a:bodyPr/>
          <a:lstStyle/>
          <a:p>
            <a:r>
              <a:rPr lang="es-MX" b="1" dirty="0" smtClean="0"/>
              <a:t>Carbohidratos: </a:t>
            </a:r>
            <a:endParaRPr lang="es-MX" b="1" dirty="0"/>
          </a:p>
        </p:txBody>
      </p:sp>
      <p:pic>
        <p:nvPicPr>
          <p:cNvPr id="2050" name="Picture 2" descr="http://4.bp.blogspot.com/-OfMBOMHtB-E/Ux7kUVJ1liI/AAAAAAAAAJI/1hkbHU-_Yo4/s1600/carbohidra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0783">
            <a:off x="6647131" y="1291523"/>
            <a:ext cx="4975625" cy="315019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480281" y="2887801"/>
            <a:ext cx="5870448" cy="4038600"/>
          </a:xfrm>
        </p:spPr>
        <p:txBody>
          <a:bodyPr>
            <a:noAutofit/>
          </a:bodyPr>
          <a:lstStyle/>
          <a:p>
            <a:r>
              <a:rPr lang="es-MX" sz="2400" b="1" dirty="0" smtClean="0">
                <a:solidFill>
                  <a:srgbClr val="DB2203"/>
                </a:solidFill>
              </a:rPr>
              <a:t>Aportan energía de manera inmediata, son los mas fáciles de digerir y absorber. Son compuestos, que contienen carbono, hidrogeno y oxigeno. </a:t>
            </a:r>
          </a:p>
        </p:txBody>
      </p:sp>
    </p:spTree>
    <p:extLst>
      <p:ext uri="{BB962C8B-B14F-4D97-AF65-F5344CB8AC3E}">
        <p14:creationId xmlns:p14="http://schemas.microsoft.com/office/powerpoint/2010/main" val="29938666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steniaonline.com/wp-content/uploads/2014/10/carbohidra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050" y="609600"/>
            <a:ext cx="4522470" cy="296978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b="1" dirty="0" smtClean="0"/>
              <a:t>Ejemplos:</a:t>
            </a:r>
            <a:endParaRPr lang="es-MX" b="1" dirty="0"/>
          </a:p>
        </p:txBody>
      </p:sp>
      <p:pic>
        <p:nvPicPr>
          <p:cNvPr id="3076" name="Picture 4" descr="http://comoaumentartumasamuscular.com/wp-content/uploads/2014/03/masa-muscular-carbohidra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3579382"/>
            <a:ext cx="50749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ulturismo.cl/wp-content/uploads/2012/12/carbohidratos-refinad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64" y="2455829"/>
            <a:ext cx="3911727" cy="368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67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Grasas o lípidos</a:t>
            </a:r>
            <a:endParaRPr lang="es-MX" b="1" dirty="0"/>
          </a:p>
        </p:txBody>
      </p:sp>
      <p:sp>
        <p:nvSpPr>
          <p:cNvPr id="3" name="Marcador de contenido 2"/>
          <p:cNvSpPr>
            <a:spLocks noGrp="1"/>
          </p:cNvSpPr>
          <p:nvPr>
            <p:ph idx="1"/>
          </p:nvPr>
        </p:nvSpPr>
        <p:spPr>
          <a:xfrm>
            <a:off x="1143001" y="2057400"/>
            <a:ext cx="6099048" cy="4038600"/>
          </a:xfrm>
        </p:spPr>
        <p:txBody>
          <a:bodyPr>
            <a:normAutofit/>
          </a:bodyPr>
          <a:lstStyle/>
          <a:p>
            <a:r>
              <a:rPr lang="es-MX" sz="2800" b="1" dirty="0" smtClean="0">
                <a:solidFill>
                  <a:srgbClr val="7030A0"/>
                </a:solidFill>
              </a:rPr>
              <a:t>Además de convertirse en energía, sirven para proteger órganos internos formando un tejido adiposo que funciona como aislante térmico debajo de la piel con lo que se evita la perdida rápida de calor. </a:t>
            </a:r>
          </a:p>
          <a:p>
            <a:r>
              <a:rPr lang="es-MX" sz="2800" b="1" dirty="0" smtClean="0">
                <a:solidFill>
                  <a:srgbClr val="7030A0"/>
                </a:solidFill>
              </a:rPr>
              <a:t>Tiene menor cantidad de agua por lo que su digestión es mas lenta</a:t>
            </a:r>
            <a:r>
              <a:rPr lang="es-MX" sz="2800" b="1" dirty="0" smtClean="0">
                <a:solidFill>
                  <a:srgbClr val="7030A0"/>
                </a:solidFill>
              </a:rPr>
              <a:t>.</a:t>
            </a:r>
            <a:endParaRPr lang="es-MX" sz="2800" b="1" dirty="0">
              <a:solidFill>
                <a:srgbClr val="7030A0"/>
              </a:solidFill>
            </a:endParaRPr>
          </a:p>
        </p:txBody>
      </p:sp>
      <p:pic>
        <p:nvPicPr>
          <p:cNvPr id="4098" name="Picture 2" descr="http://www.recetas.com/files/ingredient/thumb/c/carne-de-res_gj04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049" y="1965960"/>
            <a:ext cx="4308539" cy="278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066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Ejemplos:</a:t>
            </a:r>
            <a:endParaRPr lang="es-MX" b="1" dirty="0"/>
          </a:p>
        </p:txBody>
      </p:sp>
      <p:pic>
        <p:nvPicPr>
          <p:cNvPr id="5122" name="Picture 2" descr="http://elgloton.com/wp-content/uploads/2011/05/Partes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020" y="541972"/>
            <a:ext cx="47625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omidacruda.files.wordpress.com/2012/08/acidos-grasos-esenciales.jpg?w=280&amp;h=261&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523956"/>
            <a:ext cx="4178682" cy="38951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ietas.guiafitness.com/wp-content/uploads/sites/8/gras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567" y="3389948"/>
            <a:ext cx="4837049" cy="321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776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Proteínas </a:t>
            </a:r>
            <a:endParaRPr lang="es-MX" dirty="0"/>
          </a:p>
        </p:txBody>
      </p:sp>
      <p:sp>
        <p:nvSpPr>
          <p:cNvPr id="3" name="Marcador de contenido 2"/>
          <p:cNvSpPr>
            <a:spLocks noGrp="1"/>
          </p:cNvSpPr>
          <p:nvPr>
            <p:ph idx="1"/>
          </p:nvPr>
        </p:nvSpPr>
        <p:spPr>
          <a:xfrm>
            <a:off x="653603" y="2631176"/>
            <a:ext cx="5294376" cy="4038600"/>
          </a:xfrm>
        </p:spPr>
        <p:txBody>
          <a:bodyPr>
            <a:noAutofit/>
          </a:bodyPr>
          <a:lstStyle/>
          <a:p>
            <a:r>
              <a:rPr lang="es-MX" sz="2800" b="1" dirty="0" smtClean="0">
                <a:solidFill>
                  <a:schemeClr val="accent2">
                    <a:lumMod val="50000"/>
                  </a:schemeClr>
                </a:solidFill>
              </a:rPr>
              <a:t>Son moléculas muy importantes ya que tienen muchas funciones, la principal es estructural porque forman parte de las células de la piel, el pelo, los huesos, las uñas, los tendones y otros órganos. </a:t>
            </a:r>
          </a:p>
        </p:txBody>
      </p:sp>
      <p:pic>
        <p:nvPicPr>
          <p:cNvPr id="6146" name="Picture 2" descr="http://www.tarot-josnell.com/imagenes/alimentos-con-protei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376" y="609599"/>
            <a:ext cx="5395087" cy="423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768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3.bp.blogspot.com/-aLGcrD5CDMY/T9V-ToIqvrI/AAAAAAAAAMs/lLNDQ72_y5o/s1600/proteina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545312">
            <a:off x="933271" y="1507696"/>
            <a:ext cx="5798427" cy="371099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b="1" dirty="0" smtClean="0"/>
              <a:t>Ejemplos:</a:t>
            </a:r>
            <a:endParaRPr lang="es-MX" b="1" dirty="0"/>
          </a:p>
        </p:txBody>
      </p:sp>
      <p:pic>
        <p:nvPicPr>
          <p:cNvPr id="7170" name="Picture 2" descr="http://www.buenasalud.net/wp-content/uploads/2013/10/Signos-y-sintomas-de-deficiencia-en-protei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915" y="1624315"/>
            <a:ext cx="5641721" cy="408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433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TC103457444[[fn=Base]]</Template>
  <TotalTime>162</TotalTime>
  <Words>438</Words>
  <Application>Microsoft Office PowerPoint</Application>
  <PresentationFormat>Panorámica</PresentationFormat>
  <Paragraphs>50</Paragraphs>
  <Slides>21</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21</vt:i4>
      </vt:variant>
    </vt:vector>
  </HeadingPairs>
  <TitlesOfParts>
    <vt:vector size="23" baseType="lpstr">
      <vt:lpstr>Corbel</vt:lpstr>
      <vt:lpstr>Base</vt:lpstr>
      <vt:lpstr>Una dieta correcta para mantener la salud</vt:lpstr>
      <vt:lpstr>Dieta:</vt:lpstr>
      <vt:lpstr>Presentación de PowerPoint</vt:lpstr>
      <vt:lpstr>Carbohidratos: </vt:lpstr>
      <vt:lpstr>Ejemplos:</vt:lpstr>
      <vt:lpstr>Grasas o lípidos</vt:lpstr>
      <vt:lpstr>Ejemplos:</vt:lpstr>
      <vt:lpstr>Proteínas </vt:lpstr>
      <vt:lpstr>Ejemplos:</vt:lpstr>
      <vt:lpstr>Vitaminas y minerales </vt:lpstr>
      <vt:lpstr>Ejemplos: </vt:lpstr>
      <vt:lpstr>Presentación de PowerPoint</vt:lpstr>
      <vt:lpstr>Presentación de PowerPoint</vt:lpstr>
      <vt:lpstr>Presentación de PowerPoint</vt:lpstr>
      <vt:lpstr>Presentación de PowerPoint</vt:lpstr>
      <vt:lpstr>Bulimia </vt:lpstr>
      <vt:lpstr>Anorexia </vt:lpstr>
      <vt:lpstr>Anemia </vt:lpstr>
      <vt:lpstr>Desnutrición </vt:lpstr>
      <vt:lpstr>Obesidad </vt:lpstr>
      <vt:lpstr>Diabetes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dieta correcta para mantener la salud</dc:title>
  <dc:creator>pedro</dc:creator>
  <cp:lastModifiedBy>pedro melendres garcia</cp:lastModifiedBy>
  <cp:revision>15</cp:revision>
  <dcterms:created xsi:type="dcterms:W3CDTF">2014-11-06T14:07:59Z</dcterms:created>
  <dcterms:modified xsi:type="dcterms:W3CDTF">2016-11-06T05:15:53Z</dcterms:modified>
</cp:coreProperties>
</file>